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Work Sans 1" panose="020B0604020202020204" charset="0"/>
      <p:regular r:id="rId21"/>
      <p:bold r:id="rId22"/>
    </p:embeddedFont>
    <p:embeddedFont>
      <p:font typeface="Work Sans 2" panose="020B0604020202020204" charset="0"/>
      <p:regular r:id="rId23"/>
      <p:bold r:id="rId24"/>
    </p:embeddedFont>
    <p:embeddedFont>
      <p:font typeface="Work Sans 2 Bold" panose="020B0604020202020204" charset="0"/>
      <p:regular r:id="rId25"/>
      <p:bold r:id="rId26"/>
    </p:embeddedFont>
    <p:embeddedFont>
      <p:font typeface="Work Sans 3" panose="020B0604020202020204" charset="0"/>
      <p:regular r:id="rId27"/>
      <p:bold r:id="rId28"/>
    </p:embeddedFont>
    <p:embeddedFont>
      <p:font typeface="Work Sans 4" panose="020B060402020202020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97" autoAdjust="0"/>
  </p:normalViewPr>
  <p:slideViewPr>
    <p:cSldViewPr>
      <p:cViewPr varScale="1">
        <p:scale>
          <a:sx n="79" d="100"/>
          <a:sy n="79" d="100"/>
        </p:scale>
        <p:origin x="5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15.12.2022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Template slide 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26292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Chris’ ask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Chris’ ask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news.cornell.edu/stories/2022/09/study-unmask-true-cost-food-nys-agencie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460868"/>
            <a:ext cx="112078" cy="5810374"/>
            <a:chOff x="0" y="0"/>
            <a:chExt cx="149437" cy="774716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49437" cy="2280560"/>
            </a:xfrm>
            <a:prstGeom prst="rect">
              <a:avLst/>
            </a:prstGeom>
            <a:solidFill>
              <a:srgbClr val="EF4035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60248" y="0"/>
              <a:ext cx="28940" cy="7747165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962588" y="2004239"/>
            <a:ext cx="8788531" cy="878853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38906" r="-3890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2106954" y="2828631"/>
            <a:ext cx="6889458" cy="438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40"/>
              </a:lnSpc>
            </a:pPr>
            <a:r>
              <a:rPr lang="en-US" sz="10400" dirty="0">
                <a:solidFill>
                  <a:srgbClr val="FFFFFF"/>
                </a:solidFill>
                <a:latin typeface="Work Sans 1"/>
              </a:rPr>
              <a:t>THE</a:t>
            </a:r>
            <a:r>
              <a:rPr lang="en-US" sz="10400" dirty="0">
                <a:solidFill>
                  <a:srgbClr val="EF4035"/>
                </a:solidFill>
                <a:latin typeface="Work Sans 1"/>
              </a:rPr>
              <a:t> TRUE COST</a:t>
            </a:r>
            <a:r>
              <a:rPr lang="en-US" sz="10400" dirty="0">
                <a:solidFill>
                  <a:srgbClr val="FFFFFF"/>
                </a:solidFill>
                <a:latin typeface="Work Sans 1"/>
              </a:rPr>
              <a:t> OF FOOD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2965" y="4024710"/>
            <a:ext cx="955625" cy="446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>
                <a:solidFill>
                  <a:srgbClr val="FFFFFF">
                    <a:alpha val="9804"/>
                  </a:srgbClr>
                </a:solidFill>
                <a:latin typeface="Work Sans 1"/>
              </a:rPr>
              <a:t>01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44736" y="7776845"/>
            <a:ext cx="6751676" cy="964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FFFFFF"/>
                </a:solidFill>
                <a:latin typeface="Work Sans 2 Bold"/>
              </a:rPr>
              <a:t>Improving food procurement by public agencies in NYS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CE2391-CD40-2173-48E4-9DF2D8348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08839"/>
            <a:ext cx="5181600" cy="1295400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9D5E71DB-F130-5325-8473-8F0E677E8C2E}"/>
              </a:ext>
            </a:extLst>
          </p:cNvPr>
          <p:cNvSpPr txBox="1"/>
          <p:nvPr/>
        </p:nvSpPr>
        <p:spPr>
          <a:xfrm>
            <a:off x="10058400" y="226623"/>
            <a:ext cx="7696200" cy="964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FFFFFF"/>
                </a:solidFill>
                <a:latin typeface="Work Sans 2 Bold"/>
              </a:rPr>
              <a:t>December 16, 2022 presentation to</a:t>
            </a:r>
          </a:p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FFFFFF"/>
                </a:solidFill>
                <a:latin typeface="Work Sans 2 Bold"/>
              </a:rPr>
              <a:t>Ad Hoc State Agency Workgroup on Hunger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460868"/>
            <a:ext cx="112078" cy="5810374"/>
            <a:chOff x="0" y="0"/>
            <a:chExt cx="149437" cy="774716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49437" cy="2280560"/>
            </a:xfrm>
            <a:prstGeom prst="rect">
              <a:avLst/>
            </a:prstGeom>
            <a:solidFill>
              <a:srgbClr val="EF4035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60248" y="0"/>
              <a:ext cx="28940" cy="7747165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62965" y="4024710"/>
            <a:ext cx="95562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>
                <a:solidFill>
                  <a:srgbClr val="FFFFFF">
                    <a:alpha val="9804"/>
                  </a:srgbClr>
                </a:solidFill>
                <a:latin typeface="Work Sans 1"/>
              </a:rPr>
              <a:t>10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163882" y="1854338"/>
            <a:ext cx="16587236" cy="7981093"/>
            <a:chOff x="0" y="0"/>
            <a:chExt cx="15954157" cy="76764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954156" cy="7676482"/>
            </a:xfrm>
            <a:custGeom>
              <a:avLst/>
              <a:gdLst/>
              <a:ahLst/>
              <a:cxnLst/>
              <a:rect l="l" t="t" r="r" b="b"/>
              <a:pathLst>
                <a:path w="15954156" h="7676482">
                  <a:moveTo>
                    <a:pt x="156493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7371682"/>
                  </a:lnTo>
                  <a:cubicBezTo>
                    <a:pt x="0" y="7540592"/>
                    <a:pt x="135890" y="7676482"/>
                    <a:pt x="304800" y="7676482"/>
                  </a:cubicBezTo>
                  <a:lnTo>
                    <a:pt x="15649356" y="7676482"/>
                  </a:lnTo>
                  <a:cubicBezTo>
                    <a:pt x="15818267" y="7676482"/>
                    <a:pt x="15954156" y="7540592"/>
                    <a:pt x="15954156" y="7371682"/>
                  </a:cubicBezTo>
                  <a:lnTo>
                    <a:pt x="15954156" y="304800"/>
                  </a:lnTo>
                  <a:cubicBezTo>
                    <a:pt x="15954156" y="135890"/>
                    <a:pt x="15818267" y="0"/>
                    <a:pt x="15649356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25656" y="9150283"/>
            <a:ext cx="433644" cy="10801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378575" y="981075"/>
            <a:ext cx="4880725" cy="632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270">
                <a:solidFill>
                  <a:srgbClr val="FFFFFF">
                    <a:alpha val="34902"/>
                  </a:srgbClr>
                </a:solidFill>
                <a:latin typeface="Work Sans 3"/>
              </a:rPr>
              <a:t>THE TRUE COST OF FOOD PROJECT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78509" y="3312028"/>
            <a:ext cx="12986581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5600" dirty="0">
                <a:solidFill>
                  <a:srgbClr val="FFFFFF"/>
                </a:solidFill>
                <a:latin typeface="Work Sans 1"/>
              </a:rPr>
              <a:t>Interested in engaging with us in spring/summer 2023 to discuss?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3F084B61-AD5E-5909-E6DA-A59DA1C62034}"/>
              </a:ext>
            </a:extLst>
          </p:cNvPr>
          <p:cNvSpPr txBox="1"/>
          <p:nvPr/>
        </p:nvSpPr>
        <p:spPr>
          <a:xfrm>
            <a:off x="3352800" y="5844885"/>
            <a:ext cx="11582400" cy="2016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en-US" sz="2100" spc="63" dirty="0">
                <a:solidFill>
                  <a:srgbClr val="FFFFFF"/>
                </a:solidFill>
                <a:latin typeface="Work Sans 2"/>
              </a:rPr>
              <a:t>Implementation options for bid adjustment algorithms</a:t>
            </a:r>
          </a:p>
          <a:p>
            <a:pPr marL="342900" indent="-342900">
              <a:lnSpc>
                <a:spcPts val="3150"/>
              </a:lnSpc>
              <a:buFont typeface="Arial" panose="020B0604020202020204" pitchFamily="34" charset="0"/>
              <a:buChar char="•"/>
            </a:pPr>
            <a:endParaRPr lang="en-US" sz="2100" spc="63" dirty="0">
              <a:solidFill>
                <a:srgbClr val="FFFFFF"/>
              </a:solidFill>
              <a:latin typeface="Work Sans 2"/>
            </a:endParaRPr>
          </a:p>
          <a:p>
            <a:pPr marL="342900" indent="-342900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en-US" sz="2100" spc="63" dirty="0">
                <a:solidFill>
                  <a:srgbClr val="FFFFFF"/>
                </a:solidFill>
                <a:latin typeface="Work Sans 2"/>
              </a:rPr>
              <a:t>Thinking through implications for state agencies (and those, like school districts, using state or federal pass-through funding) and the communities you serve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460868"/>
            <a:ext cx="112078" cy="5810374"/>
            <a:chOff x="0" y="0"/>
            <a:chExt cx="149437" cy="774716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49437" cy="2280560"/>
            </a:xfrm>
            <a:prstGeom prst="rect">
              <a:avLst/>
            </a:prstGeom>
            <a:solidFill>
              <a:srgbClr val="EF4035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60248" y="0"/>
              <a:ext cx="28940" cy="7747165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62965" y="4024710"/>
            <a:ext cx="95562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>
                <a:solidFill>
                  <a:srgbClr val="FFFFFF">
                    <a:alpha val="9804"/>
                  </a:srgbClr>
                </a:solidFill>
                <a:latin typeface="Work Sans 1"/>
              </a:rPr>
              <a:t>11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941224" y="5588380"/>
            <a:ext cx="16533795" cy="5577551"/>
            <a:chOff x="0" y="0"/>
            <a:chExt cx="15902755" cy="53646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902755" cy="5364674"/>
            </a:xfrm>
            <a:custGeom>
              <a:avLst/>
              <a:gdLst/>
              <a:ahLst/>
              <a:cxnLst/>
              <a:rect l="l" t="t" r="r" b="b"/>
              <a:pathLst>
                <a:path w="15902755" h="5364674">
                  <a:moveTo>
                    <a:pt x="1559795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5059874"/>
                  </a:lnTo>
                  <a:cubicBezTo>
                    <a:pt x="0" y="5228784"/>
                    <a:pt x="135890" y="5364674"/>
                    <a:pt x="304800" y="5364674"/>
                  </a:cubicBezTo>
                  <a:lnTo>
                    <a:pt x="15597955" y="5364674"/>
                  </a:lnTo>
                  <a:cubicBezTo>
                    <a:pt x="15766864" y="5364674"/>
                    <a:pt x="15902755" y="5228784"/>
                    <a:pt x="15902755" y="5059874"/>
                  </a:cubicBezTo>
                  <a:lnTo>
                    <a:pt x="15902755" y="304800"/>
                  </a:lnTo>
                  <a:cubicBezTo>
                    <a:pt x="15902755" y="135890"/>
                    <a:pt x="15766864" y="0"/>
                    <a:pt x="15597955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952500"/>
            <a:ext cx="9594913" cy="2090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19"/>
              </a:lnSpc>
            </a:pPr>
            <a:r>
              <a:rPr lang="en-US" sz="6399">
                <a:solidFill>
                  <a:srgbClr val="FFFFFF"/>
                </a:solidFill>
                <a:latin typeface="Work Sans 4"/>
              </a:rPr>
              <a:t>The </a:t>
            </a:r>
          </a:p>
          <a:p>
            <a:pPr>
              <a:lnSpc>
                <a:spcPts val="8319"/>
              </a:lnSpc>
            </a:pPr>
            <a:r>
              <a:rPr lang="en-US" sz="6399">
                <a:solidFill>
                  <a:srgbClr val="EF4035"/>
                </a:solidFill>
                <a:latin typeface="Work Sans 4"/>
              </a:rPr>
              <a:t>Co-PIs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19072" y="6669966"/>
            <a:ext cx="3392137" cy="4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Work Sans 3"/>
              </a:rPr>
              <a:t>Mario Herrero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19072" y="7381332"/>
            <a:ext cx="3170913" cy="238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spc="32">
                <a:solidFill>
                  <a:srgbClr val="FFFFFF"/>
                </a:solidFill>
                <a:latin typeface="Work Sans 2"/>
              </a:rPr>
              <a:t>Co-Principal Investigator</a:t>
            </a:r>
          </a:p>
          <a:p>
            <a:pPr>
              <a:lnSpc>
                <a:spcPts val="2400"/>
              </a:lnSpc>
            </a:pPr>
            <a:r>
              <a:rPr lang="en-US" sz="1600" spc="32">
                <a:solidFill>
                  <a:srgbClr val="FFFFFF"/>
                </a:solidFill>
                <a:latin typeface="Work Sans 2"/>
              </a:rPr>
              <a:t>Nancy and Peter Meinig Family Investigator in the Life Sciences</a:t>
            </a:r>
          </a:p>
          <a:p>
            <a:pPr>
              <a:lnSpc>
                <a:spcPts val="2400"/>
              </a:lnSpc>
            </a:pPr>
            <a:r>
              <a:rPr lang="en-US" sz="1600" spc="32">
                <a:solidFill>
                  <a:srgbClr val="FFFFFF"/>
                </a:solidFill>
                <a:latin typeface="Work Sans 2"/>
              </a:rPr>
              <a:t>Department of Global Development</a:t>
            </a:r>
          </a:p>
          <a:p>
            <a:pPr>
              <a:lnSpc>
                <a:spcPts val="2399"/>
              </a:lnSpc>
            </a:pPr>
            <a:r>
              <a:rPr lang="en-US" sz="1599" spc="31">
                <a:solidFill>
                  <a:srgbClr val="FFFFFF"/>
                </a:solidFill>
                <a:latin typeface="Work Sans 2"/>
              </a:rPr>
              <a:t>Cornell Atkinson Center for Sustainability Scholar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319072" y="4023032"/>
            <a:ext cx="2087533" cy="2087533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869" r="-8913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7815984" y="6669966"/>
            <a:ext cx="3392137" cy="4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Work Sans 3"/>
              </a:rPr>
              <a:t>Chris Barrett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17398" y="7381332"/>
            <a:ext cx="3104545" cy="2436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spc="32" dirty="0">
                <a:solidFill>
                  <a:srgbClr val="FFFFFF"/>
                </a:solidFill>
                <a:latin typeface="Work Sans 2"/>
              </a:rPr>
              <a:t>Co-Principal investigator</a:t>
            </a:r>
          </a:p>
          <a:p>
            <a:pPr>
              <a:lnSpc>
                <a:spcPts val="2400"/>
              </a:lnSpc>
            </a:pPr>
            <a:r>
              <a:rPr lang="en-US" sz="1600" spc="32" dirty="0">
                <a:solidFill>
                  <a:srgbClr val="FFFFFF"/>
                </a:solidFill>
                <a:latin typeface="Work Sans 2"/>
              </a:rPr>
              <a:t>Stephen B. and Janice G. Ashley Professor</a:t>
            </a:r>
          </a:p>
          <a:p>
            <a:pPr>
              <a:lnSpc>
                <a:spcPts val="2399"/>
              </a:lnSpc>
            </a:pPr>
            <a:r>
              <a:rPr lang="en-US" sz="1599" spc="31" dirty="0">
                <a:solidFill>
                  <a:srgbClr val="FFFFFF"/>
                </a:solidFill>
                <a:latin typeface="Work Sans 2"/>
              </a:rPr>
              <a:t>Charles H. Dyson School of Applied Economics and Management and</a:t>
            </a:r>
          </a:p>
          <a:p>
            <a:pPr>
              <a:lnSpc>
                <a:spcPts val="2399"/>
              </a:lnSpc>
            </a:pPr>
            <a:r>
              <a:rPr lang="en-US" sz="1599" spc="31" dirty="0">
                <a:solidFill>
                  <a:srgbClr val="FFFFFF"/>
                </a:solidFill>
                <a:latin typeface="Work Sans 2"/>
              </a:rPr>
              <a:t>Jeb E. Brooks School of Public Policy</a:t>
            </a: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815984" y="4023032"/>
            <a:ext cx="2087533" cy="2087533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5015" r="-25015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1312896" y="6669966"/>
            <a:ext cx="3392137" cy="4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Work Sans 3"/>
              </a:rPr>
              <a:t>Todd Schmit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312896" y="7381332"/>
            <a:ext cx="3392137" cy="149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spc="32" dirty="0">
                <a:solidFill>
                  <a:srgbClr val="FFFFFF"/>
                </a:solidFill>
                <a:latin typeface="Work Sans 2"/>
              </a:rPr>
              <a:t>Co-Principal Investigator</a:t>
            </a:r>
          </a:p>
          <a:p>
            <a:pPr>
              <a:lnSpc>
                <a:spcPts val="2400"/>
              </a:lnSpc>
            </a:pPr>
            <a:r>
              <a:rPr lang="en-US" sz="1600" spc="32" dirty="0">
                <a:solidFill>
                  <a:srgbClr val="FFFFFF"/>
                </a:solidFill>
                <a:latin typeface="Work Sans 2"/>
              </a:rPr>
              <a:t>Professor</a:t>
            </a:r>
          </a:p>
          <a:p>
            <a:pPr>
              <a:lnSpc>
                <a:spcPts val="2400"/>
              </a:lnSpc>
            </a:pPr>
            <a:r>
              <a:rPr lang="en-US" sz="1600" spc="32" dirty="0">
                <a:solidFill>
                  <a:srgbClr val="FFFFFF"/>
                </a:solidFill>
                <a:latin typeface="Work Sans 2"/>
              </a:rPr>
              <a:t>Charles H. Dyson School of Applied Economics and Management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1312896" y="4023032"/>
            <a:ext cx="2087533" cy="2087533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52568" t="-21761" r="-60312" b="-20131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4809808" y="6669966"/>
            <a:ext cx="3392137" cy="4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Work Sans 3"/>
              </a:rPr>
              <a:t>Brad Rickard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809808" y="7381332"/>
            <a:ext cx="3082423" cy="149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spc="32">
                <a:solidFill>
                  <a:srgbClr val="FFFFFF"/>
                </a:solidFill>
                <a:latin typeface="Work Sans 2"/>
              </a:rPr>
              <a:t>Co-Principal Investigator</a:t>
            </a:r>
          </a:p>
          <a:p>
            <a:pPr>
              <a:lnSpc>
                <a:spcPts val="2400"/>
              </a:lnSpc>
            </a:pPr>
            <a:r>
              <a:rPr lang="en-US" sz="1600" spc="32">
                <a:solidFill>
                  <a:srgbClr val="FFFFFF"/>
                </a:solidFill>
                <a:latin typeface="Work Sans 2"/>
              </a:rPr>
              <a:t>Professor</a:t>
            </a:r>
          </a:p>
          <a:p>
            <a:pPr>
              <a:lnSpc>
                <a:spcPts val="2400"/>
              </a:lnSpc>
            </a:pPr>
            <a:r>
              <a:rPr lang="en-US" sz="1600" spc="32">
                <a:solidFill>
                  <a:srgbClr val="FFFFFF"/>
                </a:solidFill>
                <a:latin typeface="Work Sans 2"/>
              </a:rPr>
              <a:t>Charles H. Dyson School of Applied Economics and Management</a:t>
            </a:r>
          </a:p>
        </p:txBody>
      </p: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4809808" y="4023032"/>
            <a:ext cx="2087533" cy="2087533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25015" r="-25015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12378575" y="981075"/>
            <a:ext cx="4880725" cy="632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270" dirty="0">
                <a:solidFill>
                  <a:srgbClr val="FFFFFF">
                    <a:alpha val="34902"/>
                  </a:srgbClr>
                </a:solidFill>
                <a:latin typeface="Work Sans 3"/>
              </a:rPr>
              <a:t>THE TRUE COST OF FOOD PROJECT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460868"/>
            <a:ext cx="112078" cy="5810374"/>
            <a:chOff x="0" y="0"/>
            <a:chExt cx="149437" cy="774716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49437" cy="2280560"/>
            </a:xfrm>
            <a:prstGeom prst="rect">
              <a:avLst/>
            </a:prstGeom>
            <a:solidFill>
              <a:srgbClr val="EF4035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60248" y="0"/>
              <a:ext cx="28940" cy="7747165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62965" y="4024710"/>
            <a:ext cx="95562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>
                <a:solidFill>
                  <a:srgbClr val="FFFFFF">
                    <a:alpha val="9804"/>
                  </a:srgbClr>
                </a:solidFill>
                <a:latin typeface="Work Sans 1"/>
              </a:rPr>
              <a:t>12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952500"/>
            <a:ext cx="9594913" cy="2090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19"/>
              </a:lnSpc>
            </a:pPr>
            <a:r>
              <a:rPr lang="en-US" sz="6399">
                <a:solidFill>
                  <a:srgbClr val="FFFFFF"/>
                </a:solidFill>
                <a:latin typeface="Work Sans 4"/>
              </a:rPr>
              <a:t>The </a:t>
            </a:r>
          </a:p>
          <a:p>
            <a:pPr>
              <a:lnSpc>
                <a:spcPts val="8319"/>
              </a:lnSpc>
            </a:pPr>
            <a:r>
              <a:rPr lang="en-US" sz="6399">
                <a:solidFill>
                  <a:srgbClr val="EF4035"/>
                </a:solidFill>
                <a:latin typeface="Work Sans 4"/>
              </a:rPr>
              <a:t>team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29694" y="3865419"/>
            <a:ext cx="3170913" cy="898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spc="32">
                <a:solidFill>
                  <a:srgbClr val="FFFFFF"/>
                </a:solidFill>
                <a:latin typeface="Work Sans 2"/>
              </a:rPr>
              <a:t>Research Associate</a:t>
            </a:r>
          </a:p>
          <a:p>
            <a:pPr>
              <a:lnSpc>
                <a:spcPts val="2399"/>
              </a:lnSpc>
            </a:pPr>
            <a:r>
              <a:rPr lang="en-US" sz="1599" spc="31">
                <a:solidFill>
                  <a:srgbClr val="FFFFFF"/>
                </a:solidFill>
                <a:latin typeface="Work Sans 2"/>
              </a:rPr>
              <a:t>Cornell Food Systems &amp; Global Change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65948" y="3865419"/>
            <a:ext cx="3104545" cy="898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spc="32">
                <a:solidFill>
                  <a:srgbClr val="FFFFFF"/>
                </a:solidFill>
                <a:latin typeface="Work Sans 2"/>
              </a:rPr>
              <a:t>Senior Project Manager</a:t>
            </a:r>
          </a:p>
          <a:p>
            <a:pPr>
              <a:lnSpc>
                <a:spcPts val="2399"/>
              </a:lnSpc>
            </a:pPr>
            <a:r>
              <a:rPr lang="en-US" sz="1599" spc="31">
                <a:solidFill>
                  <a:srgbClr val="FFFFFF"/>
                </a:solidFill>
                <a:latin typeface="Work Sans 2"/>
              </a:rPr>
              <a:t>Cornell Food Systems &amp; Global Change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99374" y="3886586"/>
            <a:ext cx="3392137" cy="898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spc="32">
                <a:solidFill>
                  <a:srgbClr val="FFFFFF"/>
                </a:solidFill>
                <a:latin typeface="Work Sans 2"/>
              </a:rPr>
              <a:t>Communications Manager</a:t>
            </a:r>
          </a:p>
          <a:p>
            <a:pPr>
              <a:lnSpc>
                <a:spcPts val="2400"/>
              </a:lnSpc>
            </a:pPr>
            <a:r>
              <a:rPr lang="en-US" sz="1600" spc="32">
                <a:solidFill>
                  <a:srgbClr val="FFFFFF"/>
                </a:solidFill>
                <a:latin typeface="Work Sans 2"/>
              </a:rPr>
              <a:t>Cornell Food Systems &amp; Global Change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29694" y="8379066"/>
            <a:ext cx="3082423" cy="119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spc="32">
                <a:solidFill>
                  <a:srgbClr val="FFFFFF"/>
                </a:solidFill>
                <a:latin typeface="Work Sans 2"/>
              </a:rPr>
              <a:t>Graduate Research Assistant</a:t>
            </a:r>
          </a:p>
          <a:p>
            <a:pPr>
              <a:lnSpc>
                <a:spcPts val="2400"/>
              </a:lnSpc>
            </a:pPr>
            <a:r>
              <a:rPr lang="en-US" sz="1600" spc="32">
                <a:solidFill>
                  <a:srgbClr val="FFFFFF"/>
                </a:solidFill>
                <a:latin typeface="Work Sans 2"/>
              </a:rPr>
              <a:t>MPA Candidate</a:t>
            </a:r>
          </a:p>
          <a:p>
            <a:pPr>
              <a:lnSpc>
                <a:spcPts val="2400"/>
              </a:lnSpc>
            </a:pPr>
            <a:r>
              <a:rPr lang="en-US" sz="1600" spc="32">
                <a:solidFill>
                  <a:srgbClr val="FFFFFF"/>
                </a:solidFill>
                <a:latin typeface="Work Sans 2"/>
              </a:rPr>
              <a:t>Cornell Jeb E. Brooks School of Public Policy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229694" y="1028700"/>
            <a:ext cx="2087533" cy="2087533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055" r="-25055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7964534" y="1028700"/>
            <a:ext cx="2087533" cy="2087533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4921" r="-24921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1699374" y="1049867"/>
            <a:ext cx="2087533" cy="2087533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65658" t="-7416" r="-88278" b="-58667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4229694" y="5524500"/>
            <a:ext cx="2087533" cy="2087533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6572" r="-6572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4229694" y="3154052"/>
            <a:ext cx="3392137" cy="4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Work Sans 3"/>
              </a:rPr>
              <a:t>Kerstin Damerau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964534" y="3154052"/>
            <a:ext cx="3392137" cy="4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Work Sans 3"/>
              </a:rPr>
              <a:t>Cynthia Mathys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699374" y="3175220"/>
            <a:ext cx="3392137" cy="4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Work Sans 3"/>
              </a:rPr>
              <a:t>Nicole Rossi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229694" y="7650133"/>
            <a:ext cx="3392137" cy="4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Work Sans 3"/>
              </a:rPr>
              <a:t>Jialu Li</a:t>
            </a:r>
          </a:p>
        </p:txBody>
      </p: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1699374" y="5543814"/>
            <a:ext cx="2087533" cy="2087533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2458" r="-2458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11699374" y="7669447"/>
            <a:ext cx="3392137" cy="4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Work Sans 3"/>
              </a:rPr>
              <a:t>Maria DiGiovanni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699374" y="8393426"/>
            <a:ext cx="3082423" cy="1512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spc="32" dirty="0">
                <a:solidFill>
                  <a:srgbClr val="FFFFFF"/>
                </a:solidFill>
                <a:latin typeface="Work Sans 2"/>
              </a:rPr>
              <a:t>Undergraduate Research Assistant,</a:t>
            </a:r>
          </a:p>
          <a:p>
            <a:pPr>
              <a:lnSpc>
                <a:spcPts val="2400"/>
              </a:lnSpc>
            </a:pPr>
            <a:r>
              <a:rPr lang="en-US" sz="1600" spc="32" dirty="0">
                <a:solidFill>
                  <a:srgbClr val="FFFFFF"/>
                </a:solidFill>
                <a:latin typeface="Work Sans 2"/>
              </a:rPr>
              <a:t>International Agriculture and Rural  Development</a:t>
            </a:r>
          </a:p>
          <a:p>
            <a:pPr>
              <a:lnSpc>
                <a:spcPts val="2400"/>
              </a:lnSpc>
            </a:pPr>
            <a:r>
              <a:rPr lang="en-US" sz="1600" spc="32" dirty="0">
                <a:solidFill>
                  <a:srgbClr val="FFFFFF"/>
                </a:solidFill>
                <a:latin typeface="Work Sans 2"/>
              </a:rPr>
              <a:t>College of Ag &amp; Life Sciences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B986DA44-C24A-4964-C9EE-51A6DF366333}"/>
              </a:ext>
            </a:extLst>
          </p:cNvPr>
          <p:cNvSpPr txBox="1"/>
          <p:nvPr/>
        </p:nvSpPr>
        <p:spPr>
          <a:xfrm>
            <a:off x="8060224" y="8304922"/>
            <a:ext cx="3392137" cy="15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spc="32" dirty="0">
                <a:solidFill>
                  <a:srgbClr val="FFFFFF"/>
                </a:solidFill>
                <a:latin typeface="Work Sans 2"/>
              </a:rPr>
              <a:t>Graduate Research Assistant</a:t>
            </a:r>
          </a:p>
          <a:p>
            <a:pPr>
              <a:lnSpc>
                <a:spcPts val="2400"/>
              </a:lnSpc>
            </a:pPr>
            <a:r>
              <a:rPr lang="en-US" sz="1600" spc="32" dirty="0">
                <a:solidFill>
                  <a:srgbClr val="FFFFFF"/>
                </a:solidFill>
                <a:latin typeface="Work Sans 2"/>
              </a:rPr>
              <a:t>MS Candidate</a:t>
            </a:r>
          </a:p>
          <a:p>
            <a:pPr>
              <a:lnSpc>
                <a:spcPts val="2400"/>
              </a:lnSpc>
            </a:pPr>
            <a:r>
              <a:rPr lang="en-US" sz="1600" spc="32" dirty="0">
                <a:solidFill>
                  <a:srgbClr val="FFFFFF"/>
                </a:solidFill>
                <a:latin typeface="Work Sans 2"/>
              </a:rPr>
              <a:t>Charles H. Dyson School of Applied Economics and Management</a:t>
            </a:r>
          </a:p>
        </p:txBody>
      </p:sp>
      <p:sp>
        <p:nvSpPr>
          <p:cNvPr id="31" name="TextBox 21">
            <a:extLst>
              <a:ext uri="{FF2B5EF4-FFF2-40B4-BE49-F238E27FC236}">
                <a16:creationId xmlns:a16="http://schemas.microsoft.com/office/drawing/2014/main" id="{F2CD6472-F0A8-0B15-844B-0A4C367668D1}"/>
              </a:ext>
            </a:extLst>
          </p:cNvPr>
          <p:cNvSpPr txBox="1"/>
          <p:nvPr/>
        </p:nvSpPr>
        <p:spPr>
          <a:xfrm>
            <a:off x="8060224" y="7593556"/>
            <a:ext cx="3392137" cy="464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dirty="0" err="1">
                <a:solidFill>
                  <a:srgbClr val="FFFFFF"/>
                </a:solidFill>
                <a:latin typeface="Work Sans 3"/>
              </a:rPr>
              <a:t>Xiaoyan</a:t>
            </a:r>
            <a:r>
              <a:rPr lang="en-US" sz="2800" dirty="0">
                <a:solidFill>
                  <a:srgbClr val="FFFFFF"/>
                </a:solidFill>
                <a:latin typeface="Work Sans 3"/>
              </a:rPr>
              <a:t> Liu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0DF3D4B-5652-2DD6-6D53-18A20846EA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53" y="5460868"/>
            <a:ext cx="2089804" cy="2089804"/>
          </a:xfrm>
          <a:prstGeom prst="roundRect">
            <a:avLst/>
          </a:prstGeom>
        </p:spPr>
      </p:pic>
      <p:sp>
        <p:nvSpPr>
          <p:cNvPr id="36" name="TextBox 25">
            <a:extLst>
              <a:ext uri="{FF2B5EF4-FFF2-40B4-BE49-F238E27FC236}">
                <a16:creationId xmlns:a16="http://schemas.microsoft.com/office/drawing/2014/main" id="{74E5375A-4FFA-9AB4-4286-38B61F8F80D2}"/>
              </a:ext>
            </a:extLst>
          </p:cNvPr>
          <p:cNvSpPr txBox="1"/>
          <p:nvPr/>
        </p:nvSpPr>
        <p:spPr>
          <a:xfrm>
            <a:off x="13786907" y="981075"/>
            <a:ext cx="3472393" cy="632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270" dirty="0">
                <a:solidFill>
                  <a:srgbClr val="FFFFFF">
                    <a:alpha val="34902"/>
                  </a:srgbClr>
                </a:solidFill>
                <a:latin typeface="Work Sans 3"/>
              </a:rPr>
              <a:t>THE TRUE COST OF FOOD PROJECT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460868"/>
            <a:ext cx="112078" cy="5810374"/>
            <a:chOff x="0" y="0"/>
            <a:chExt cx="149437" cy="774716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49437" cy="2280560"/>
            </a:xfrm>
            <a:prstGeom prst="rect">
              <a:avLst/>
            </a:prstGeom>
            <a:solidFill>
              <a:srgbClr val="EF4035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60248" y="0"/>
              <a:ext cx="28940" cy="7747165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217324" y="-296711"/>
            <a:ext cx="16286730" cy="7442828"/>
            <a:chOff x="0" y="0"/>
            <a:chExt cx="15665120" cy="71587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665120" cy="7158760"/>
            </a:xfrm>
            <a:custGeom>
              <a:avLst/>
              <a:gdLst/>
              <a:ahLst/>
              <a:cxnLst/>
              <a:rect l="l" t="t" r="r" b="b"/>
              <a:pathLst>
                <a:path w="15665120" h="7158760">
                  <a:moveTo>
                    <a:pt x="1536032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853960"/>
                  </a:lnTo>
                  <a:cubicBezTo>
                    <a:pt x="0" y="7022871"/>
                    <a:pt x="135890" y="7158760"/>
                    <a:pt x="304800" y="7158760"/>
                  </a:cubicBezTo>
                  <a:lnTo>
                    <a:pt x="15360320" y="7158760"/>
                  </a:lnTo>
                  <a:cubicBezTo>
                    <a:pt x="15529230" y="7158760"/>
                    <a:pt x="15665120" y="7022871"/>
                    <a:pt x="15665120" y="6853960"/>
                  </a:cubicBezTo>
                  <a:lnTo>
                    <a:pt x="15665120" y="304800"/>
                  </a:lnTo>
                  <a:cubicBezTo>
                    <a:pt x="15665120" y="135890"/>
                    <a:pt x="15529230" y="0"/>
                    <a:pt x="1536032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18590" y="4539060"/>
            <a:ext cx="10890162" cy="10890162"/>
            <a:chOff x="0" y="0"/>
            <a:chExt cx="6350000" cy="6350000"/>
          </a:xfrm>
        </p:grpSpPr>
        <p:sp>
          <p:nvSpPr>
            <p:cNvPr id="8" name="Freeform 8">
              <a:hlinkClick r:id="rId2" tooltip="https://news.cornell.edu/stories/2022/09/study-unmask-true-cost-food-nys-agencies"/>
            </p:cNvPr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4457" r="-6906" b="-148809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504966" y="2232275"/>
            <a:ext cx="1754334" cy="175433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62965" y="4024710"/>
            <a:ext cx="95562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>
                <a:solidFill>
                  <a:srgbClr val="FFFFFF">
                    <a:alpha val="9804"/>
                  </a:srgbClr>
                </a:solidFill>
                <a:latin typeface="Work Sans 1"/>
              </a:rPr>
              <a:t>13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644661" y="2167071"/>
            <a:ext cx="6552330" cy="1819538"/>
            <a:chOff x="0" y="0"/>
            <a:chExt cx="8736440" cy="242605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66675"/>
              <a:ext cx="8736440" cy="1554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00"/>
                </a:lnSpc>
              </a:pPr>
              <a:r>
                <a:rPr lang="en-US" sz="8000">
                  <a:solidFill>
                    <a:srgbClr val="FFFFFF"/>
                  </a:solidFill>
                  <a:latin typeface="Work Sans 1"/>
                </a:rPr>
                <a:t>Learn </a:t>
              </a:r>
              <a:r>
                <a:rPr lang="en-US" sz="8000">
                  <a:solidFill>
                    <a:srgbClr val="EF4035"/>
                  </a:solidFill>
                  <a:latin typeface="Work Sans 1"/>
                </a:rPr>
                <a:t>more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800342"/>
              <a:ext cx="7360346" cy="625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429000" y="3636870"/>
            <a:ext cx="8753343" cy="38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2100" u="sng" spc="63" dirty="0" err="1">
                <a:solidFill>
                  <a:srgbClr val="FFFFFF"/>
                </a:solidFill>
                <a:latin typeface="Work Sans 2"/>
              </a:rPr>
              <a:t>cals.cornell.edu</a:t>
            </a:r>
            <a:r>
              <a:rPr lang="en-US" sz="2100" u="sng" spc="63" dirty="0">
                <a:solidFill>
                  <a:srgbClr val="FFFFFF"/>
                </a:solidFill>
                <a:latin typeface="Work Sans 2"/>
              </a:rPr>
              <a:t>/food-systems-global-change/true-cost-food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378575" y="981075"/>
            <a:ext cx="4880725" cy="632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270">
                <a:solidFill>
                  <a:srgbClr val="FFFFFF">
                    <a:alpha val="34902"/>
                  </a:srgbClr>
                </a:solidFill>
                <a:latin typeface="Work Sans 3"/>
              </a:rPr>
              <a:t>THE TRUE COST OF FOOD PROJECT</a:t>
            </a:r>
          </a:p>
        </p:txBody>
      </p:sp>
      <p:pic>
        <p:nvPicPr>
          <p:cNvPr id="16" name="Graphic 15" descr="World">
            <a:extLst>
              <a:ext uri="{FF2B5EF4-FFF2-40B4-BE49-F238E27FC236}">
                <a16:creationId xmlns:a16="http://schemas.microsoft.com/office/drawing/2014/main" id="{9DF5AC02-D82F-BBC6-920A-655D0FBD0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1325" y="3499377"/>
            <a:ext cx="663984" cy="66398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460868"/>
            <a:ext cx="112078" cy="5810374"/>
            <a:chOff x="0" y="0"/>
            <a:chExt cx="149437" cy="774716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49437" cy="2280560"/>
            </a:xfrm>
            <a:prstGeom prst="rect">
              <a:avLst/>
            </a:prstGeom>
            <a:solidFill>
              <a:srgbClr val="EF4035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60248" y="0"/>
              <a:ext cx="28940" cy="7747165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221675" y="1866899"/>
            <a:ext cx="16286730" cy="6289593"/>
            <a:chOff x="0" y="0"/>
            <a:chExt cx="15665120" cy="71587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665120" cy="7158760"/>
            </a:xfrm>
            <a:custGeom>
              <a:avLst/>
              <a:gdLst/>
              <a:ahLst/>
              <a:cxnLst/>
              <a:rect l="l" t="t" r="r" b="b"/>
              <a:pathLst>
                <a:path w="15665120" h="7158760">
                  <a:moveTo>
                    <a:pt x="1536032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853960"/>
                  </a:lnTo>
                  <a:cubicBezTo>
                    <a:pt x="0" y="7022871"/>
                    <a:pt x="135890" y="7158760"/>
                    <a:pt x="304800" y="7158760"/>
                  </a:cubicBezTo>
                  <a:lnTo>
                    <a:pt x="15360320" y="7158760"/>
                  </a:lnTo>
                  <a:cubicBezTo>
                    <a:pt x="15529230" y="7158760"/>
                    <a:pt x="15665120" y="7022871"/>
                    <a:pt x="15665120" y="6853960"/>
                  </a:cubicBezTo>
                  <a:lnTo>
                    <a:pt x="15665120" y="304800"/>
                  </a:lnTo>
                  <a:cubicBezTo>
                    <a:pt x="15665120" y="135890"/>
                    <a:pt x="15529230" y="0"/>
                    <a:pt x="1536032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638896" y="7519751"/>
            <a:ext cx="1754334" cy="175433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62965" y="4024710"/>
            <a:ext cx="95562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>
                <a:solidFill>
                  <a:srgbClr val="FFFFFF">
                    <a:alpha val="9804"/>
                  </a:srgbClr>
                </a:solidFill>
                <a:latin typeface="Work Sans 1"/>
              </a:rPr>
              <a:t>14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51326" y="8887370"/>
            <a:ext cx="9461261" cy="38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2100" u="sng" spc="63" dirty="0" err="1">
                <a:solidFill>
                  <a:srgbClr val="FFFFFF"/>
                </a:solidFill>
                <a:latin typeface="Work Sans 2"/>
              </a:rPr>
              <a:t>www.cals.cornell.edu</a:t>
            </a:r>
            <a:r>
              <a:rPr lang="en-US" sz="2100" u="sng" spc="63" dirty="0">
                <a:solidFill>
                  <a:srgbClr val="FFFFFF"/>
                </a:solidFill>
                <a:latin typeface="Work Sans 2"/>
              </a:rPr>
              <a:t>/food-systems-global-change/true-cost-food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82266" y="5877239"/>
            <a:ext cx="2560322" cy="464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dirty="0">
                <a:solidFill>
                  <a:srgbClr val="EF4035"/>
                </a:solidFill>
                <a:latin typeface="Work Sans 3"/>
              </a:rPr>
              <a:t>Mario Herrero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89573" y="6243009"/>
            <a:ext cx="2553015" cy="371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49"/>
              </a:lnSpc>
            </a:pPr>
            <a:r>
              <a:rPr lang="en-US" sz="2050" spc="62" dirty="0">
                <a:solidFill>
                  <a:schemeClr val="bg2"/>
                </a:solidFill>
                <a:latin typeface="Calibri"/>
                <a:cs typeface="Calibri"/>
              </a:rPr>
              <a:t>mh2258</a:t>
            </a:r>
            <a:r>
              <a:rPr lang="en-US" sz="2050" spc="62" dirty="0">
                <a:solidFill>
                  <a:schemeClr val="bg2"/>
                </a:solidFill>
                <a:ea typeface="+mn-lt"/>
                <a:cs typeface="+mn-lt"/>
              </a:rPr>
              <a:t>@cornell.edu</a:t>
            </a:r>
            <a:r>
              <a:rPr lang="en-US" sz="2050" spc="62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endParaRPr lang="en-US" dirty="0">
              <a:ea typeface="+mn-lt"/>
              <a:cs typeface="+mn-l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843528" y="5877239"/>
            <a:ext cx="2553015" cy="464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dirty="0">
                <a:solidFill>
                  <a:srgbClr val="EF4035"/>
                </a:solidFill>
                <a:latin typeface="Work Sans 3"/>
              </a:rPr>
              <a:t>Todd Schmit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04193" y="6228244"/>
            <a:ext cx="2553015" cy="371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49"/>
              </a:lnSpc>
            </a:pPr>
            <a:r>
              <a:rPr lang="en-US" sz="2050" spc="62" dirty="0">
                <a:solidFill>
                  <a:srgbClr val="FFFFFF"/>
                </a:solidFill>
                <a:latin typeface="Work Sans 2"/>
              </a:rPr>
              <a:t> </a:t>
            </a:r>
            <a:r>
              <a:rPr lang="en-US" sz="2050" spc="62" dirty="0">
                <a:solidFill>
                  <a:srgbClr val="FFFFFF"/>
                </a:solidFill>
                <a:ea typeface="+mn-lt"/>
                <a:cs typeface="+mn-lt"/>
              </a:rPr>
              <a:t>cbb2@cornell.edu</a:t>
            </a:r>
            <a:endParaRPr lang="en-US" dirty="0"/>
          </a:p>
        </p:txBody>
      </p:sp>
      <p:sp>
        <p:nvSpPr>
          <p:cNvPr id="17" name="TextBox 17"/>
          <p:cNvSpPr txBox="1"/>
          <p:nvPr/>
        </p:nvSpPr>
        <p:spPr>
          <a:xfrm>
            <a:off x="12378575" y="981075"/>
            <a:ext cx="4880725" cy="632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270" dirty="0">
                <a:solidFill>
                  <a:srgbClr val="FFFFFF">
                    <a:alpha val="34902"/>
                  </a:srgbClr>
                </a:solidFill>
                <a:latin typeface="Work Sans 3"/>
              </a:rPr>
              <a:t>THE TRUE COST OF FOOD PROJECT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0B95B5EC-DFAA-7EAA-721D-95DBEE7EDAAE}"/>
              </a:ext>
            </a:extLst>
          </p:cNvPr>
          <p:cNvSpPr txBox="1"/>
          <p:nvPr/>
        </p:nvSpPr>
        <p:spPr>
          <a:xfrm>
            <a:off x="6614632" y="5877239"/>
            <a:ext cx="2478489" cy="464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dirty="0">
                <a:solidFill>
                  <a:srgbClr val="EF4035"/>
                </a:solidFill>
                <a:latin typeface="Work Sans 3"/>
              </a:rPr>
              <a:t>Chris Barrett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2A637256-6F04-C007-E14F-77E830A4E9AD}"/>
              </a:ext>
            </a:extLst>
          </p:cNvPr>
          <p:cNvSpPr txBox="1"/>
          <p:nvPr/>
        </p:nvSpPr>
        <p:spPr>
          <a:xfrm>
            <a:off x="12843528" y="6295524"/>
            <a:ext cx="2553015" cy="371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49"/>
              </a:lnSpc>
            </a:pPr>
            <a:r>
              <a:rPr lang="en-US" sz="2050" spc="62" dirty="0">
                <a:solidFill>
                  <a:srgbClr val="FFFFFF"/>
                </a:solidFill>
                <a:latin typeface="Work Sans 2"/>
              </a:rPr>
              <a:t> </a:t>
            </a:r>
            <a:r>
              <a:rPr lang="en-US" sz="2050" spc="62" dirty="0">
                <a:solidFill>
                  <a:srgbClr val="FFFFFF"/>
                </a:solidFill>
                <a:latin typeface="Work Sans 2"/>
                <a:ea typeface="+mn-lt"/>
                <a:cs typeface="+mn-lt"/>
              </a:rPr>
              <a:t>tms1</a:t>
            </a:r>
            <a:r>
              <a:rPr lang="en-US" sz="2050" spc="62" dirty="0">
                <a:solidFill>
                  <a:srgbClr val="FFFFFF"/>
                </a:solidFill>
                <a:ea typeface="+mn-lt"/>
                <a:cs typeface="+mn-lt"/>
              </a:rPr>
              <a:t>@cornell.edu</a:t>
            </a:r>
            <a:endParaRPr lang="en-US" dirty="0"/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91FAE976-F838-8905-FABB-2796D899BF8A}"/>
              </a:ext>
            </a:extLst>
          </p:cNvPr>
          <p:cNvSpPr txBox="1"/>
          <p:nvPr/>
        </p:nvSpPr>
        <p:spPr>
          <a:xfrm>
            <a:off x="9757710" y="6258631"/>
            <a:ext cx="2553015" cy="371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49"/>
              </a:lnSpc>
            </a:pPr>
            <a:r>
              <a:rPr lang="en-US" sz="2050" spc="62" dirty="0">
                <a:solidFill>
                  <a:srgbClr val="FFFFFF"/>
                </a:solidFill>
                <a:latin typeface="Work Sans 2"/>
              </a:rPr>
              <a:t> </a:t>
            </a:r>
            <a:r>
              <a:rPr lang="en-US" sz="2050" spc="62" dirty="0">
                <a:solidFill>
                  <a:srgbClr val="FFFFFF"/>
                </a:solidFill>
                <a:latin typeface="Work Sans 2"/>
                <a:ea typeface="+mn-lt"/>
                <a:cs typeface="+mn-lt"/>
              </a:rPr>
              <a:t>bjr83</a:t>
            </a:r>
            <a:r>
              <a:rPr lang="en-US" sz="2050" spc="62" dirty="0">
                <a:solidFill>
                  <a:srgbClr val="FFFFFF"/>
                </a:solidFill>
                <a:ea typeface="+mn-lt"/>
                <a:cs typeface="+mn-lt"/>
              </a:rPr>
              <a:t>@cornell.edu</a:t>
            </a:r>
            <a:endParaRPr lang="en-US" dirty="0"/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444ACFE0-D7C4-06A0-AE63-D241982A616F}"/>
              </a:ext>
            </a:extLst>
          </p:cNvPr>
          <p:cNvSpPr txBox="1"/>
          <p:nvPr/>
        </p:nvSpPr>
        <p:spPr>
          <a:xfrm>
            <a:off x="9765017" y="5858115"/>
            <a:ext cx="2478489" cy="464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dirty="0">
                <a:solidFill>
                  <a:srgbClr val="EF4035"/>
                </a:solidFill>
                <a:latin typeface="Work Sans 3"/>
              </a:rPr>
              <a:t>Brad Rickard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430C9B8E-873B-C6F6-11A9-40AB7F01D789}"/>
              </a:ext>
            </a:extLst>
          </p:cNvPr>
          <p:cNvSpPr txBox="1"/>
          <p:nvPr/>
        </p:nvSpPr>
        <p:spPr>
          <a:xfrm>
            <a:off x="3392886" y="2793470"/>
            <a:ext cx="9800333" cy="1166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9600" dirty="0">
                <a:solidFill>
                  <a:srgbClr val="FFFFFF"/>
                </a:solidFill>
                <a:latin typeface="Work Sans 1"/>
              </a:rPr>
              <a:t>Thank</a:t>
            </a:r>
            <a:r>
              <a:rPr lang="en-US" sz="9600" dirty="0">
                <a:solidFill>
                  <a:srgbClr val="EF4035"/>
                </a:solidFill>
                <a:latin typeface="Work Sans 1"/>
              </a:rPr>
              <a:t> you</a:t>
            </a:r>
          </a:p>
        </p:txBody>
      </p:sp>
      <p:pic>
        <p:nvPicPr>
          <p:cNvPr id="25" name="Graphic 24" descr="Employee badge">
            <a:extLst>
              <a:ext uri="{FF2B5EF4-FFF2-40B4-BE49-F238E27FC236}">
                <a16:creationId xmlns:a16="http://schemas.microsoft.com/office/drawing/2014/main" id="{BC572BEC-B8D4-2142-61DF-BCC786E42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9573" y="4775432"/>
            <a:ext cx="914400" cy="914400"/>
          </a:xfrm>
          <a:prstGeom prst="rect">
            <a:avLst/>
          </a:prstGeom>
        </p:spPr>
      </p:pic>
      <p:pic>
        <p:nvPicPr>
          <p:cNvPr id="27" name="Graphic 26" descr="World">
            <a:extLst>
              <a:ext uri="{FF2B5EF4-FFF2-40B4-BE49-F238E27FC236}">
                <a16:creationId xmlns:a16="http://schemas.microsoft.com/office/drawing/2014/main" id="{416D99AC-98DC-643F-4BD8-414749EF0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36926" y="8752902"/>
            <a:ext cx="663984" cy="6639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71853-7852-F796-C899-025DB0494E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08839"/>
            <a:ext cx="3962400" cy="990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460868"/>
            <a:ext cx="112078" cy="5810374"/>
            <a:chOff x="0" y="0"/>
            <a:chExt cx="149437" cy="774716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49437" cy="2280560"/>
            </a:xfrm>
            <a:prstGeom prst="rect">
              <a:avLst/>
            </a:prstGeom>
            <a:solidFill>
              <a:srgbClr val="EF4035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60248" y="0"/>
              <a:ext cx="28940" cy="7747165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62965" y="4024710"/>
            <a:ext cx="95562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>
                <a:solidFill>
                  <a:srgbClr val="FFFFFF">
                    <a:alpha val="9804"/>
                  </a:srgbClr>
                </a:solidFill>
                <a:latin typeface="Work Sans 1"/>
              </a:rPr>
              <a:t>02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163882" y="1854338"/>
            <a:ext cx="16587236" cy="7981093"/>
            <a:chOff x="0" y="0"/>
            <a:chExt cx="15954157" cy="76764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954156" cy="7676482"/>
            </a:xfrm>
            <a:custGeom>
              <a:avLst/>
              <a:gdLst/>
              <a:ahLst/>
              <a:cxnLst/>
              <a:rect l="l" t="t" r="r" b="b"/>
              <a:pathLst>
                <a:path w="15954156" h="7676482">
                  <a:moveTo>
                    <a:pt x="156493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7371682"/>
                  </a:lnTo>
                  <a:cubicBezTo>
                    <a:pt x="0" y="7540592"/>
                    <a:pt x="135890" y="7676482"/>
                    <a:pt x="304800" y="7676482"/>
                  </a:cubicBezTo>
                  <a:lnTo>
                    <a:pt x="15649356" y="7676482"/>
                  </a:lnTo>
                  <a:cubicBezTo>
                    <a:pt x="15818267" y="7676482"/>
                    <a:pt x="15954156" y="7540592"/>
                    <a:pt x="15954156" y="7371682"/>
                  </a:cubicBezTo>
                  <a:lnTo>
                    <a:pt x="15954156" y="304800"/>
                  </a:lnTo>
                  <a:cubicBezTo>
                    <a:pt x="15954156" y="135890"/>
                    <a:pt x="15818267" y="0"/>
                    <a:pt x="15649356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25656" y="9150283"/>
            <a:ext cx="433644" cy="10801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378575" y="981075"/>
            <a:ext cx="4880725" cy="632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270">
                <a:solidFill>
                  <a:srgbClr val="FFFFFF">
                    <a:alpha val="34902"/>
                  </a:srgbClr>
                </a:solidFill>
                <a:latin typeface="Work Sans 3"/>
              </a:rPr>
              <a:t>THE TRUE COST OF FOOD PROJECT</a:t>
            </a:r>
          </a:p>
        </p:txBody>
      </p:sp>
      <p:pic>
        <p:nvPicPr>
          <p:cNvPr id="11" name="Picture 11" descr="Timeline&#10;&#10;Description automatically generated">
            <a:extLst>
              <a:ext uri="{FF2B5EF4-FFF2-40B4-BE49-F238E27FC236}">
                <a16:creationId xmlns:a16="http://schemas.microsoft.com/office/drawing/2014/main" id="{E0EBE0AB-9AAD-7391-25FB-59A5B3EE1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528" y="2171700"/>
            <a:ext cx="11820071" cy="6482640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7D6EAC4A-C8C3-90B1-F080-97DAAAD6D84F}"/>
              </a:ext>
            </a:extLst>
          </p:cNvPr>
          <p:cNvSpPr txBox="1"/>
          <p:nvPr/>
        </p:nvSpPr>
        <p:spPr>
          <a:xfrm>
            <a:off x="6210528" y="8819527"/>
            <a:ext cx="7269640" cy="374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2100" spc="63" dirty="0">
                <a:solidFill>
                  <a:srgbClr val="FFFFFF"/>
                </a:solidFill>
                <a:latin typeface="Work Sans 2"/>
              </a:rPr>
              <a:t>Rockefeller Foundation 2021 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C5302454-5459-706C-0787-691382764791}"/>
              </a:ext>
            </a:extLst>
          </p:cNvPr>
          <p:cNvSpPr txBox="1"/>
          <p:nvPr/>
        </p:nvSpPr>
        <p:spPr>
          <a:xfrm>
            <a:off x="2810072" y="3930499"/>
            <a:ext cx="3127810" cy="2965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 dirty="0">
                <a:solidFill>
                  <a:srgbClr val="FFFFFF"/>
                </a:solidFill>
                <a:latin typeface="Work Sans 3"/>
              </a:rPr>
              <a:t>The true cost of our food system is </a:t>
            </a:r>
            <a:r>
              <a:rPr lang="en-US" sz="2800" dirty="0">
                <a:solidFill>
                  <a:srgbClr val="FF0000"/>
                </a:solidFill>
                <a:latin typeface="Work Sans 3"/>
              </a:rPr>
              <a:t>three times higher </a:t>
            </a:r>
            <a:r>
              <a:rPr lang="en-US" sz="2800" dirty="0">
                <a:solidFill>
                  <a:srgbClr val="FFFFFF"/>
                </a:solidFill>
                <a:latin typeface="Work Sans 3"/>
              </a:rPr>
              <a:t>than expenditure on food</a:t>
            </a:r>
          </a:p>
        </p:txBody>
      </p:sp>
    </p:spTree>
    <p:extLst>
      <p:ext uri="{BB962C8B-B14F-4D97-AF65-F5344CB8AC3E}">
        <p14:creationId xmlns:p14="http://schemas.microsoft.com/office/powerpoint/2010/main" val="1402447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460868"/>
            <a:ext cx="112078" cy="5810374"/>
            <a:chOff x="0" y="0"/>
            <a:chExt cx="149437" cy="774716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49437" cy="2280560"/>
            </a:xfrm>
            <a:prstGeom prst="rect">
              <a:avLst/>
            </a:prstGeom>
            <a:solidFill>
              <a:srgbClr val="EF4035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60248" y="0"/>
              <a:ext cx="28940" cy="7747165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62965" y="4024710"/>
            <a:ext cx="95562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>
                <a:solidFill>
                  <a:srgbClr val="FFFFFF">
                    <a:alpha val="9804"/>
                  </a:srgbClr>
                </a:solidFill>
                <a:latin typeface="Work Sans 1"/>
              </a:rPr>
              <a:t>03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15417" y="3853665"/>
            <a:ext cx="6828583" cy="286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0"/>
              </a:lnSpc>
            </a:pPr>
            <a:r>
              <a:rPr lang="en-US" sz="20000">
                <a:solidFill>
                  <a:srgbClr val="EF4035"/>
                </a:solidFill>
                <a:latin typeface="Work Sans 1"/>
              </a:rPr>
              <a:t>$1.2B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15417" y="6813032"/>
            <a:ext cx="6828583" cy="976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 dirty="0">
                <a:solidFill>
                  <a:srgbClr val="FFFFFF"/>
                </a:solidFill>
                <a:latin typeface="Work Sans 3"/>
              </a:rPr>
              <a:t>The amount New York state agencies spend each year purchasing food.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363826" y="2628900"/>
            <a:ext cx="8291321" cy="6189823"/>
            <a:chOff x="0" y="0"/>
            <a:chExt cx="7974869" cy="51018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974869" cy="5101831"/>
            </a:xfrm>
            <a:custGeom>
              <a:avLst/>
              <a:gdLst/>
              <a:ahLst/>
              <a:cxnLst/>
              <a:rect l="l" t="t" r="r" b="b"/>
              <a:pathLst>
                <a:path w="7974869" h="5101831">
                  <a:moveTo>
                    <a:pt x="767006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4797031"/>
                  </a:lnTo>
                  <a:cubicBezTo>
                    <a:pt x="0" y="4965941"/>
                    <a:pt x="135890" y="5101831"/>
                    <a:pt x="304800" y="5101831"/>
                  </a:cubicBezTo>
                  <a:lnTo>
                    <a:pt x="7670069" y="5101831"/>
                  </a:lnTo>
                  <a:cubicBezTo>
                    <a:pt x="7838979" y="5101831"/>
                    <a:pt x="7974869" y="4965941"/>
                    <a:pt x="7974869" y="4797031"/>
                  </a:cubicBezTo>
                  <a:lnTo>
                    <a:pt x="7974869" y="304800"/>
                  </a:lnTo>
                  <a:cubicBezTo>
                    <a:pt x="7974869" y="135890"/>
                    <a:pt x="7838979" y="0"/>
                    <a:pt x="7670069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0820399" y="3279425"/>
            <a:ext cx="6607695" cy="4888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2100" spc="63" dirty="0">
                <a:solidFill>
                  <a:srgbClr val="FFFFFF"/>
                </a:solidFill>
                <a:latin typeface="Work Sans 2"/>
              </a:rPr>
              <a:t>Current law requires state agencies procure food from the lowest qualified bidder. </a:t>
            </a:r>
          </a:p>
          <a:p>
            <a:pPr>
              <a:lnSpc>
                <a:spcPts val="3150"/>
              </a:lnSpc>
            </a:pPr>
            <a:endParaRPr lang="en-US" sz="2100" spc="63" dirty="0">
              <a:solidFill>
                <a:srgbClr val="FFFFFF"/>
              </a:solidFill>
              <a:latin typeface="Work Sans 2"/>
            </a:endParaRPr>
          </a:p>
          <a:p>
            <a:pPr>
              <a:lnSpc>
                <a:spcPts val="3150"/>
              </a:lnSpc>
            </a:pPr>
            <a:r>
              <a:rPr lang="en-US" sz="2100" spc="63" dirty="0">
                <a:solidFill>
                  <a:srgbClr val="FFFFFF"/>
                </a:solidFill>
                <a:latin typeface="Work Sans 2"/>
              </a:rPr>
              <a:t>But these prices don't reflect important (positive and negative) externalities like greenhouse gas emissions, nutrition, and job creation.  </a:t>
            </a:r>
          </a:p>
          <a:p>
            <a:pPr>
              <a:lnSpc>
                <a:spcPts val="3150"/>
              </a:lnSpc>
            </a:pPr>
            <a:endParaRPr lang="en-US" sz="2100" spc="63" dirty="0">
              <a:solidFill>
                <a:srgbClr val="FFFFFF"/>
              </a:solidFill>
              <a:latin typeface="Work Sans 2"/>
            </a:endParaRPr>
          </a:p>
          <a:p>
            <a:pPr>
              <a:lnSpc>
                <a:spcPts val="3150"/>
              </a:lnSpc>
            </a:pPr>
            <a:r>
              <a:rPr lang="en-US" sz="2100" spc="63" dirty="0">
                <a:solidFill>
                  <a:srgbClr val="FFFFFF"/>
                </a:solidFill>
                <a:latin typeface="Work Sans 2"/>
              </a:rPr>
              <a:t>This hides the true, longer-term cost of food to New York taxpayers.</a:t>
            </a:r>
          </a:p>
          <a:p>
            <a:pPr>
              <a:lnSpc>
                <a:spcPts val="3150"/>
              </a:lnSpc>
            </a:pPr>
            <a:endParaRPr lang="en-US" sz="2100" spc="63" dirty="0">
              <a:solidFill>
                <a:srgbClr val="FFFFFF"/>
              </a:solidFill>
              <a:latin typeface="Work Sans 2"/>
            </a:endParaRPr>
          </a:p>
          <a:p>
            <a:pPr>
              <a:lnSpc>
                <a:spcPts val="3150"/>
              </a:lnSpc>
            </a:pPr>
            <a:r>
              <a:rPr lang="en-US" sz="2100" spc="63" dirty="0">
                <a:solidFill>
                  <a:srgbClr val="FFFFFF"/>
                </a:solidFill>
                <a:latin typeface="Work Sans 2"/>
              </a:rPr>
              <a:t>And it disadvantages NY producers/processors.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25656" y="9150283"/>
            <a:ext cx="433644" cy="10801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378575" y="981075"/>
            <a:ext cx="4880725" cy="632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270">
                <a:solidFill>
                  <a:srgbClr val="FFFFFF">
                    <a:alpha val="34902"/>
                  </a:srgbClr>
                </a:solidFill>
                <a:latin typeface="Work Sans 3"/>
              </a:rPr>
              <a:t>THE TRUE COST OF FOOD PROJECT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460868"/>
            <a:ext cx="112078" cy="5810374"/>
            <a:chOff x="0" y="0"/>
            <a:chExt cx="149437" cy="774716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49437" cy="2280560"/>
            </a:xfrm>
            <a:prstGeom prst="rect">
              <a:avLst/>
            </a:prstGeom>
            <a:solidFill>
              <a:srgbClr val="EF4035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60248" y="0"/>
              <a:ext cx="28940" cy="7747165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62965" y="4024710"/>
            <a:ext cx="95562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>
                <a:solidFill>
                  <a:srgbClr val="FFFFFF">
                    <a:alpha val="9804"/>
                  </a:srgbClr>
                </a:solidFill>
                <a:latin typeface="Work Sans 1"/>
              </a:rPr>
              <a:t>04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87000" y="2221272"/>
            <a:ext cx="8291321" cy="6602640"/>
            <a:chOff x="0" y="0"/>
            <a:chExt cx="7974869" cy="51018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974869" cy="5101831"/>
            </a:xfrm>
            <a:custGeom>
              <a:avLst/>
              <a:gdLst/>
              <a:ahLst/>
              <a:cxnLst/>
              <a:rect l="l" t="t" r="r" b="b"/>
              <a:pathLst>
                <a:path w="7974869" h="5101831">
                  <a:moveTo>
                    <a:pt x="767006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4797031"/>
                  </a:lnTo>
                  <a:cubicBezTo>
                    <a:pt x="0" y="4965941"/>
                    <a:pt x="135890" y="5101831"/>
                    <a:pt x="304800" y="5101831"/>
                  </a:cubicBezTo>
                  <a:lnTo>
                    <a:pt x="7670069" y="5101831"/>
                  </a:lnTo>
                  <a:cubicBezTo>
                    <a:pt x="7838979" y="5101831"/>
                    <a:pt x="7974869" y="4965941"/>
                    <a:pt x="7974869" y="4797031"/>
                  </a:cubicBezTo>
                  <a:lnTo>
                    <a:pt x="7974869" y="304800"/>
                  </a:lnTo>
                  <a:cubicBezTo>
                    <a:pt x="7974869" y="135890"/>
                    <a:pt x="7838979" y="0"/>
                    <a:pt x="7670069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25656" y="9150283"/>
            <a:ext cx="433644" cy="10801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378575" y="981075"/>
            <a:ext cx="4880725" cy="632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270">
                <a:solidFill>
                  <a:srgbClr val="FFFFFF">
                    <a:alpha val="34902"/>
                  </a:srgbClr>
                </a:solidFill>
                <a:latin typeface="Work Sans 3"/>
              </a:rPr>
              <a:t>THE TRUE COST OF FOOD PROJECT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96847" y="2825123"/>
            <a:ext cx="2463612" cy="153639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591670" y="3372164"/>
            <a:ext cx="5177360" cy="22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FFFFFF"/>
                </a:solidFill>
                <a:latin typeface="Work Sans 1"/>
              </a:rPr>
              <a:t>Project</a:t>
            </a:r>
          </a:p>
          <a:p>
            <a:pPr>
              <a:lnSpc>
                <a:spcPts val="8800"/>
              </a:lnSpc>
            </a:pPr>
            <a:r>
              <a:rPr lang="en-US" sz="8000">
                <a:solidFill>
                  <a:srgbClr val="EF4035"/>
                </a:solidFill>
                <a:latin typeface="Work Sans 1"/>
              </a:rPr>
              <a:t>Overview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148291" y="2786239"/>
            <a:ext cx="5498758" cy="5465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99"/>
              </a:lnSpc>
            </a:pPr>
            <a:r>
              <a:rPr lang="en-US" sz="2199" spc="65" dirty="0">
                <a:solidFill>
                  <a:srgbClr val="FFFFFF"/>
                </a:solidFill>
                <a:latin typeface="Work Sans 2"/>
              </a:rPr>
              <a:t>We’re exploring how modifying procurement practices can be a cost-effective policy proposition.</a:t>
            </a:r>
          </a:p>
          <a:p>
            <a:pPr>
              <a:lnSpc>
                <a:spcPts val="3299"/>
              </a:lnSpc>
            </a:pPr>
            <a:endParaRPr lang="en-US" sz="2199" spc="65" dirty="0">
              <a:solidFill>
                <a:srgbClr val="FFFFFF"/>
              </a:solidFill>
              <a:latin typeface="Work Sans 2"/>
            </a:endParaRPr>
          </a:p>
          <a:p>
            <a:pPr>
              <a:lnSpc>
                <a:spcPts val="3299"/>
              </a:lnSpc>
            </a:pPr>
            <a:r>
              <a:rPr lang="en-US" sz="2199" spc="65" dirty="0">
                <a:solidFill>
                  <a:srgbClr val="FFFFFF"/>
                </a:solidFill>
                <a:latin typeface="Work Sans 2"/>
              </a:rPr>
              <a:t>Modifications could lead to gains in several sectors, reducing future fiscal expenditures on curative health care, environmental remediation, and social safety nets.</a:t>
            </a:r>
          </a:p>
          <a:p>
            <a:pPr>
              <a:lnSpc>
                <a:spcPts val="3299"/>
              </a:lnSpc>
            </a:pPr>
            <a:endParaRPr lang="en-US" sz="2199" spc="65" dirty="0">
              <a:solidFill>
                <a:srgbClr val="FFFFFF"/>
              </a:solidFill>
              <a:latin typeface="Work Sans 2"/>
            </a:endParaRPr>
          </a:p>
          <a:p>
            <a:pPr>
              <a:lnSpc>
                <a:spcPts val="3299"/>
              </a:lnSpc>
            </a:pPr>
            <a:r>
              <a:rPr lang="en-US" sz="2199" spc="65" dirty="0">
                <a:solidFill>
                  <a:srgbClr val="FFFFFF"/>
                </a:solidFill>
                <a:latin typeface="Work Sans 2"/>
              </a:rPr>
              <a:t>Can also level the playing field for NY enterprises competing w/external vendors facing lower standards.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8308009" y="6057900"/>
            <a:ext cx="2463612" cy="153639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460868"/>
            <a:ext cx="112078" cy="5810374"/>
            <a:chOff x="0" y="0"/>
            <a:chExt cx="149437" cy="774716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49437" cy="2280560"/>
            </a:xfrm>
            <a:prstGeom prst="rect">
              <a:avLst/>
            </a:prstGeom>
            <a:solidFill>
              <a:srgbClr val="EF4035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60248" y="0"/>
              <a:ext cx="28940" cy="7747165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62965" y="4024710"/>
            <a:ext cx="95562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>
                <a:solidFill>
                  <a:srgbClr val="FFFFFF">
                    <a:alpha val="9804"/>
                  </a:srgbClr>
                </a:solidFill>
                <a:latin typeface="Work Sans 1"/>
              </a:rPr>
              <a:t>05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459798" y="2960460"/>
            <a:ext cx="8291321" cy="5304278"/>
            <a:chOff x="0" y="0"/>
            <a:chExt cx="7974869" cy="51018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974869" cy="5101831"/>
            </a:xfrm>
            <a:custGeom>
              <a:avLst/>
              <a:gdLst/>
              <a:ahLst/>
              <a:cxnLst/>
              <a:rect l="l" t="t" r="r" b="b"/>
              <a:pathLst>
                <a:path w="7974869" h="5101831">
                  <a:moveTo>
                    <a:pt x="767006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4797031"/>
                  </a:lnTo>
                  <a:cubicBezTo>
                    <a:pt x="0" y="4965941"/>
                    <a:pt x="135890" y="5101831"/>
                    <a:pt x="304800" y="5101831"/>
                  </a:cubicBezTo>
                  <a:lnTo>
                    <a:pt x="7670069" y="5101831"/>
                  </a:lnTo>
                  <a:cubicBezTo>
                    <a:pt x="7838979" y="5101831"/>
                    <a:pt x="7974869" y="4965941"/>
                    <a:pt x="7974869" y="4797031"/>
                  </a:cubicBezTo>
                  <a:lnTo>
                    <a:pt x="7974869" y="304800"/>
                  </a:lnTo>
                  <a:cubicBezTo>
                    <a:pt x="7974869" y="135890"/>
                    <a:pt x="7838979" y="0"/>
                    <a:pt x="7670069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25656" y="9150283"/>
            <a:ext cx="433644" cy="10801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378575" y="981075"/>
            <a:ext cx="4880725" cy="632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270">
                <a:solidFill>
                  <a:srgbClr val="FFFFFF">
                    <a:alpha val="34902"/>
                  </a:srgbClr>
                </a:solidFill>
                <a:latin typeface="Work Sans 3"/>
              </a:rPr>
              <a:t>THE TRUE COST OF FOOD PROJECT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91670" y="3372164"/>
            <a:ext cx="6792298" cy="22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FFFFFF"/>
                </a:solidFill>
                <a:latin typeface="Work Sans 1"/>
              </a:rPr>
              <a:t>Integrated </a:t>
            </a:r>
            <a:r>
              <a:rPr lang="en-US" sz="8000">
                <a:solidFill>
                  <a:srgbClr val="EF4035"/>
                </a:solidFill>
                <a:latin typeface="Work Sans 1"/>
              </a:rPr>
              <a:t>workstreams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77600" y="3574326"/>
            <a:ext cx="5221367" cy="3773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99"/>
              </a:lnSpc>
            </a:pPr>
            <a:r>
              <a:rPr lang="en-US" sz="2199" spc="65" dirty="0">
                <a:solidFill>
                  <a:srgbClr val="FFFFFF"/>
                </a:solidFill>
                <a:latin typeface="Work Sans 2"/>
              </a:rPr>
              <a:t>This research aims to quantify and correct for the true cost of food procured by state agencies in New York by developing a mechanism to transparently adjust procurement bids to account for these costs. The project, to complete by October 2023, has three stages of integrated work streams.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460868"/>
            <a:ext cx="112078" cy="5810374"/>
            <a:chOff x="0" y="0"/>
            <a:chExt cx="149437" cy="774716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49437" cy="2280560"/>
            </a:xfrm>
            <a:prstGeom prst="rect">
              <a:avLst/>
            </a:prstGeom>
            <a:solidFill>
              <a:srgbClr val="EF4035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60248" y="0"/>
              <a:ext cx="28940" cy="7747165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269098" y="1731731"/>
            <a:ext cx="6874902" cy="10312352"/>
            <a:chOff x="0" y="0"/>
            <a:chExt cx="6350000" cy="952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175042" t="-36122" r="-8795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285837" y="6618767"/>
            <a:ext cx="11420981" cy="4163533"/>
            <a:chOff x="0" y="0"/>
            <a:chExt cx="10985080" cy="4004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985080" cy="4004625"/>
            </a:xfrm>
            <a:custGeom>
              <a:avLst/>
              <a:gdLst/>
              <a:ahLst/>
              <a:cxnLst/>
              <a:rect l="l" t="t" r="r" b="b"/>
              <a:pathLst>
                <a:path w="10985080" h="4004625">
                  <a:moveTo>
                    <a:pt x="1068028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699825"/>
                  </a:lnTo>
                  <a:cubicBezTo>
                    <a:pt x="0" y="3868735"/>
                    <a:pt x="135890" y="4004625"/>
                    <a:pt x="304800" y="4004625"/>
                  </a:cubicBezTo>
                  <a:lnTo>
                    <a:pt x="10680280" y="4004625"/>
                  </a:lnTo>
                  <a:cubicBezTo>
                    <a:pt x="10849190" y="4004625"/>
                    <a:pt x="10985080" y="3868735"/>
                    <a:pt x="10985080" y="3699825"/>
                  </a:cubicBezTo>
                  <a:lnTo>
                    <a:pt x="10985080" y="304800"/>
                  </a:lnTo>
                  <a:cubicBezTo>
                    <a:pt x="10985080" y="135890"/>
                    <a:pt x="10849190" y="0"/>
                    <a:pt x="1068028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25656" y="9150283"/>
            <a:ext cx="433644" cy="1080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27367" y="2081623"/>
            <a:ext cx="1704123" cy="170412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62965" y="4024710"/>
            <a:ext cx="95562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>
                <a:solidFill>
                  <a:srgbClr val="FFFFFF">
                    <a:alpha val="9804"/>
                  </a:srgbClr>
                </a:solidFill>
                <a:latin typeface="Work Sans 1"/>
              </a:rPr>
              <a:t>06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56686" y="2347400"/>
            <a:ext cx="5753502" cy="22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FFFFFF"/>
                </a:solidFill>
                <a:latin typeface="Work Sans 1"/>
              </a:rPr>
              <a:t>Spillover </a:t>
            </a:r>
            <a:r>
              <a:rPr lang="en-US" sz="8000">
                <a:solidFill>
                  <a:srgbClr val="EF4035"/>
                </a:solidFill>
                <a:latin typeface="Work Sans 1"/>
              </a:rPr>
              <a:t>costs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4000" y="7608768"/>
            <a:ext cx="7681656" cy="785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2100" spc="63" dirty="0">
                <a:solidFill>
                  <a:srgbClr val="FFFFFF"/>
                </a:solidFill>
                <a:latin typeface="Work Sans 2"/>
              </a:rPr>
              <a:t>Estimate the environmental, fiscal, health and other spillover costs of food procured by NYS agencies.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78575" y="981075"/>
            <a:ext cx="4880725" cy="632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270">
                <a:solidFill>
                  <a:srgbClr val="FFFFFF">
                    <a:alpha val="34902"/>
                  </a:srgbClr>
                </a:solidFill>
                <a:latin typeface="Work Sans 3"/>
              </a:rPr>
              <a:t>THE TRUE COST OF FOOD PROJECT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460868"/>
            <a:ext cx="112078" cy="5810374"/>
            <a:chOff x="0" y="0"/>
            <a:chExt cx="149437" cy="774716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49437" cy="2280560"/>
            </a:xfrm>
            <a:prstGeom prst="rect">
              <a:avLst/>
            </a:prstGeom>
            <a:solidFill>
              <a:srgbClr val="EF4035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60248" y="0"/>
              <a:ext cx="28940" cy="7747165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269098" y="1731731"/>
            <a:ext cx="6874902" cy="10312352"/>
            <a:chOff x="0" y="0"/>
            <a:chExt cx="6350000" cy="952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t="-125" b="-125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285837" y="6618767"/>
            <a:ext cx="11420981" cy="4163533"/>
            <a:chOff x="0" y="0"/>
            <a:chExt cx="10985080" cy="4004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985080" cy="4004625"/>
            </a:xfrm>
            <a:custGeom>
              <a:avLst/>
              <a:gdLst/>
              <a:ahLst/>
              <a:cxnLst/>
              <a:rect l="l" t="t" r="r" b="b"/>
              <a:pathLst>
                <a:path w="10985080" h="4004625">
                  <a:moveTo>
                    <a:pt x="1068028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699825"/>
                  </a:lnTo>
                  <a:cubicBezTo>
                    <a:pt x="0" y="3868735"/>
                    <a:pt x="135890" y="4004625"/>
                    <a:pt x="304800" y="4004625"/>
                  </a:cubicBezTo>
                  <a:lnTo>
                    <a:pt x="10680280" y="4004625"/>
                  </a:lnTo>
                  <a:cubicBezTo>
                    <a:pt x="10849190" y="4004625"/>
                    <a:pt x="10985080" y="3868735"/>
                    <a:pt x="10985080" y="3699825"/>
                  </a:cubicBezTo>
                  <a:lnTo>
                    <a:pt x="10985080" y="304800"/>
                  </a:lnTo>
                  <a:cubicBezTo>
                    <a:pt x="10985080" y="135890"/>
                    <a:pt x="10849190" y="0"/>
                    <a:pt x="1068028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25656" y="9150283"/>
            <a:ext cx="433644" cy="10801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62965" y="4024710"/>
            <a:ext cx="95562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>
                <a:solidFill>
                  <a:srgbClr val="FFFFFF">
                    <a:alpha val="9804"/>
                  </a:srgbClr>
                </a:solidFill>
                <a:latin typeface="Work Sans 1"/>
              </a:rPr>
              <a:t>07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56686" y="2347400"/>
            <a:ext cx="6056954" cy="22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FFFFFF"/>
                </a:solidFill>
                <a:latin typeface="Work Sans 1"/>
              </a:rPr>
              <a:t>Framework for </a:t>
            </a:r>
            <a:r>
              <a:rPr lang="en-US" sz="8000">
                <a:solidFill>
                  <a:srgbClr val="EF4035"/>
                </a:solidFill>
                <a:latin typeface="Work Sans 1"/>
              </a:rPr>
              <a:t>bids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44000" y="7608768"/>
            <a:ext cx="7924800" cy="785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2100" spc="63" dirty="0">
                <a:solidFill>
                  <a:srgbClr val="FFFFFF"/>
                </a:solidFill>
                <a:latin typeface="Work Sans 2"/>
              </a:rPr>
              <a:t>Develop a framework for adjusting food vendors’ bids to incorporate these multipliers and spillover costs.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78575" y="981075"/>
            <a:ext cx="4880725" cy="632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270">
                <a:solidFill>
                  <a:srgbClr val="FFFFFF">
                    <a:alpha val="34902"/>
                  </a:srgbClr>
                </a:solidFill>
                <a:latin typeface="Work Sans 3"/>
              </a:rPr>
              <a:t>THE TRUE COST OF FOOD PROJECT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27367" y="2081623"/>
            <a:ext cx="1704123" cy="170412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460868"/>
            <a:ext cx="112078" cy="5810374"/>
            <a:chOff x="0" y="0"/>
            <a:chExt cx="149437" cy="774716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49437" cy="2280560"/>
            </a:xfrm>
            <a:prstGeom prst="rect">
              <a:avLst/>
            </a:prstGeom>
            <a:solidFill>
              <a:srgbClr val="EF4035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60248" y="0"/>
              <a:ext cx="28940" cy="7747165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269098" y="1613488"/>
            <a:ext cx="6874902" cy="10312352"/>
            <a:chOff x="0" y="0"/>
            <a:chExt cx="6350000" cy="952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3861" r="-9613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285837" y="6618767"/>
            <a:ext cx="11420981" cy="4163533"/>
            <a:chOff x="0" y="0"/>
            <a:chExt cx="10985080" cy="4004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985080" cy="4004625"/>
            </a:xfrm>
            <a:custGeom>
              <a:avLst/>
              <a:gdLst/>
              <a:ahLst/>
              <a:cxnLst/>
              <a:rect l="l" t="t" r="r" b="b"/>
              <a:pathLst>
                <a:path w="10985080" h="4004625">
                  <a:moveTo>
                    <a:pt x="1068028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699825"/>
                  </a:lnTo>
                  <a:cubicBezTo>
                    <a:pt x="0" y="3868735"/>
                    <a:pt x="135890" y="4004625"/>
                    <a:pt x="304800" y="4004625"/>
                  </a:cubicBezTo>
                  <a:lnTo>
                    <a:pt x="10680280" y="4004625"/>
                  </a:lnTo>
                  <a:cubicBezTo>
                    <a:pt x="10849190" y="4004625"/>
                    <a:pt x="10985080" y="3868735"/>
                    <a:pt x="10985080" y="3699825"/>
                  </a:cubicBezTo>
                  <a:lnTo>
                    <a:pt x="10985080" y="304800"/>
                  </a:lnTo>
                  <a:cubicBezTo>
                    <a:pt x="10985080" y="135890"/>
                    <a:pt x="10849190" y="0"/>
                    <a:pt x="1068028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25656" y="9150283"/>
            <a:ext cx="433644" cy="10801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62965" y="4024710"/>
            <a:ext cx="95562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>
                <a:solidFill>
                  <a:srgbClr val="FFFFFF">
                    <a:alpha val="9804"/>
                  </a:srgbClr>
                </a:solidFill>
                <a:latin typeface="Work Sans 1"/>
              </a:rPr>
              <a:t>08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56686" y="2347400"/>
            <a:ext cx="7273688" cy="22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FFFFFF"/>
                </a:solidFill>
                <a:latin typeface="Work Sans 1"/>
              </a:rPr>
              <a:t>Communicate &amp; </a:t>
            </a:r>
            <a:r>
              <a:rPr lang="en-US" sz="8000">
                <a:solidFill>
                  <a:srgbClr val="EF4035"/>
                </a:solidFill>
                <a:latin typeface="Work Sans 1"/>
              </a:rPr>
              <a:t>implement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44000" y="7608768"/>
            <a:ext cx="8229600" cy="1195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2100" spc="63" dirty="0">
                <a:solidFill>
                  <a:srgbClr val="FFFFFF"/>
                </a:solidFill>
                <a:latin typeface="Work Sans 2"/>
              </a:rPr>
              <a:t>Engage with NYS agencies and food vendors in implementing and refining the true cost framework in public food procurement.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78575" y="981075"/>
            <a:ext cx="4880725" cy="632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270">
                <a:solidFill>
                  <a:srgbClr val="FFFFFF">
                    <a:alpha val="34902"/>
                  </a:srgbClr>
                </a:solidFill>
                <a:latin typeface="Work Sans 3"/>
              </a:rPr>
              <a:t>THE TRUE COST OF FOOD PROJECT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27367" y="2081623"/>
            <a:ext cx="1704123" cy="170412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460868"/>
            <a:ext cx="112078" cy="5810374"/>
            <a:chOff x="0" y="0"/>
            <a:chExt cx="149437" cy="774716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49437" cy="2280560"/>
            </a:xfrm>
            <a:prstGeom prst="rect">
              <a:avLst/>
            </a:prstGeom>
            <a:solidFill>
              <a:srgbClr val="EF4035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60248" y="0"/>
              <a:ext cx="28940" cy="7747165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62965" y="4024710"/>
            <a:ext cx="95562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>
                <a:solidFill>
                  <a:srgbClr val="FFFFFF">
                    <a:alpha val="9804"/>
                  </a:srgbClr>
                </a:solidFill>
                <a:latin typeface="Work Sans 1"/>
              </a:rPr>
              <a:t>09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163882" y="1854338"/>
            <a:ext cx="16587236" cy="7981093"/>
            <a:chOff x="0" y="0"/>
            <a:chExt cx="15954157" cy="76764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954156" cy="7676482"/>
            </a:xfrm>
            <a:custGeom>
              <a:avLst/>
              <a:gdLst/>
              <a:ahLst/>
              <a:cxnLst/>
              <a:rect l="l" t="t" r="r" b="b"/>
              <a:pathLst>
                <a:path w="15954156" h="7676482">
                  <a:moveTo>
                    <a:pt x="156493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7371682"/>
                  </a:lnTo>
                  <a:cubicBezTo>
                    <a:pt x="0" y="7540592"/>
                    <a:pt x="135890" y="7676482"/>
                    <a:pt x="304800" y="7676482"/>
                  </a:cubicBezTo>
                  <a:lnTo>
                    <a:pt x="15649356" y="7676482"/>
                  </a:lnTo>
                  <a:cubicBezTo>
                    <a:pt x="15818267" y="7676482"/>
                    <a:pt x="15954156" y="7540592"/>
                    <a:pt x="15954156" y="7371682"/>
                  </a:cubicBezTo>
                  <a:lnTo>
                    <a:pt x="15954156" y="304800"/>
                  </a:lnTo>
                  <a:cubicBezTo>
                    <a:pt x="15954156" y="135890"/>
                    <a:pt x="15818267" y="0"/>
                    <a:pt x="15649356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25656" y="9150283"/>
            <a:ext cx="433644" cy="10801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378575" y="981075"/>
            <a:ext cx="4880725" cy="632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270">
                <a:solidFill>
                  <a:srgbClr val="FFFFFF">
                    <a:alpha val="34902"/>
                  </a:srgbClr>
                </a:solidFill>
                <a:latin typeface="Work Sans 3"/>
              </a:rPr>
              <a:t>THE TRUE COST OF FOOD PROJECT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78509" y="3247892"/>
            <a:ext cx="12986581" cy="449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FFFFFF"/>
                </a:solidFill>
                <a:latin typeface="Work Sans 1"/>
              </a:rPr>
              <a:t>What food products are most important to your agencies in terms of total annual spending?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692</Words>
  <Application>Microsoft Office PowerPoint</Application>
  <PresentationFormat>Custom</PresentationFormat>
  <Paragraphs>132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Work Sans 1</vt:lpstr>
      <vt:lpstr>Work Sans 2</vt:lpstr>
      <vt:lpstr>Arial</vt:lpstr>
      <vt:lpstr>Work Sans 2 Bold</vt:lpstr>
      <vt:lpstr>Calibri</vt:lpstr>
      <vt:lpstr>Work Sans 3</vt:lpstr>
      <vt:lpstr>Work Sans 4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True Cost of Food - Ad Hoc Inter Agency Anti- Hunger Presentation</dc:title>
  <dc:creator>Chris Barrett</dc:creator>
  <cp:lastModifiedBy>Chris Barrett</cp:lastModifiedBy>
  <cp:revision>55</cp:revision>
  <dcterms:created xsi:type="dcterms:W3CDTF">2006-08-16T00:00:00Z</dcterms:created>
  <dcterms:modified xsi:type="dcterms:W3CDTF">2022-12-15T19:42:51Z</dcterms:modified>
  <dc:identifier>DAFTdafPjmQ</dc:identifier>
</cp:coreProperties>
</file>